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4" r:id="rId1"/>
  </p:sldMasterIdLst>
  <p:sldIdLst>
    <p:sldId id="258" r:id="rId2"/>
    <p:sldId id="256" r:id="rId3"/>
    <p:sldId id="257" r:id="rId4"/>
    <p:sldId id="259" r:id="rId5"/>
    <p:sldId id="267" r:id="rId6"/>
    <p:sldId id="260" r:id="rId7"/>
    <p:sldId id="261" r:id="rId8"/>
    <p:sldId id="268" r:id="rId9"/>
    <p:sldId id="269" r:id="rId10"/>
    <p:sldId id="262" r:id="rId11"/>
    <p:sldId id="270" r:id="rId12"/>
    <p:sldId id="263" r:id="rId13"/>
    <p:sldId id="264" r:id="rId14"/>
    <p:sldId id="265" r:id="rId15"/>
    <p:sldId id="266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rtin Vrtak" initials="MV" lastIdx="2" clrIdx="0">
    <p:extLst>
      <p:ext uri="{19B8F6BF-5375-455C-9EA6-DF929625EA0E}">
        <p15:presenceInfo xmlns:p15="http://schemas.microsoft.com/office/powerpoint/2012/main" userId="S::martin.vrtak@visunum.com::d2a7c773-ce32-4931-9902-dc41f466652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Úvodná sním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k-SK"/>
              <a:t>Kliknutím upravte štýl predlohy podnadpisu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48698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ázov a po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5/28/2023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12703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onuka s p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5/28/2023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030916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arta s názv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5/28/2023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60396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arta s názvom ponuk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5/28/2023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097298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alebo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5/28/2023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53120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z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27589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Z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32858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07279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Hlavička sekc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04170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5/28/2023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7227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5/28/2023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3337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Len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5/28/2023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01514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5/28/2023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33150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p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5/28/2023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35997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ok s p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sk-SK"/>
              <a:t>Kliknutím na ikonu pridáte obrázok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5/28/2023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59050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5/28/2023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08796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  <p:sldLayoutId id="2147483706" r:id="rId12"/>
    <p:sldLayoutId id="2147483707" r:id="rId13"/>
    <p:sldLayoutId id="2147483708" r:id="rId14"/>
    <p:sldLayoutId id="2147483709" r:id="rId15"/>
    <p:sldLayoutId id="2147483710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190DB7C-4232-EF63-3C13-F0F030F20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5148" y="493870"/>
            <a:ext cx="8637073" cy="1538230"/>
          </a:xfrm>
        </p:spPr>
        <p:txBody>
          <a:bodyPr>
            <a:normAutofit/>
          </a:bodyPr>
          <a:lstStyle/>
          <a:p>
            <a:pPr algn="ctr"/>
            <a:r>
              <a:rPr lang="sk-SK" sz="3600" dirty="0"/>
              <a:t>Vizualizácia dát získaných zo senzorov mobilného zariadenia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00F4C84E-D0AF-DE40-35EA-32BCCE2FB3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5149" y="1950439"/>
            <a:ext cx="8637072" cy="1283516"/>
          </a:xfrm>
        </p:spPr>
        <p:txBody>
          <a:bodyPr anchor="ctr">
            <a:normAutofit/>
          </a:bodyPr>
          <a:lstStyle/>
          <a:p>
            <a:pPr algn="ctr"/>
            <a:r>
              <a:rPr lang="sk-SK" sz="2800" dirty="0">
                <a:solidFill>
                  <a:schemeClr val="tx1"/>
                </a:solidFill>
              </a:rPr>
              <a:t>Bakalárska práca</a:t>
            </a:r>
          </a:p>
        </p:txBody>
      </p:sp>
      <p:sp>
        <p:nvSpPr>
          <p:cNvPr id="4" name="BlokTextu 3">
            <a:extLst>
              <a:ext uri="{FF2B5EF4-FFF2-40B4-BE49-F238E27FC236}">
                <a16:creationId xmlns:a16="http://schemas.microsoft.com/office/drawing/2014/main" id="{AB0D51C8-D927-C089-440C-6AC2B5ACE9D2}"/>
              </a:ext>
            </a:extLst>
          </p:cNvPr>
          <p:cNvSpPr txBox="1"/>
          <p:nvPr/>
        </p:nvSpPr>
        <p:spPr>
          <a:xfrm>
            <a:off x="765150" y="3624048"/>
            <a:ext cx="8637071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sz="2400" dirty="0"/>
              <a:t>CHARAKTER PRÁCE:  	Vývoj softvéru</a:t>
            </a:r>
          </a:p>
          <a:p>
            <a:r>
              <a:rPr lang="sk-SK" sz="2400" dirty="0"/>
              <a:t>AUTOR:					Martin Vrták</a:t>
            </a:r>
          </a:p>
          <a:p>
            <a:r>
              <a:rPr lang="sk-SK" sz="2400" dirty="0"/>
              <a:t>ŠKOLITEĽ:				Mgr. Martin Vozár, PhD.</a:t>
            </a:r>
          </a:p>
          <a:p>
            <a:r>
              <a:rPr lang="sk-SK" sz="2400" dirty="0"/>
              <a:t>ROK:						2023</a:t>
            </a:r>
          </a:p>
          <a:p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19941430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521DE4E-02CA-3E53-35C4-E1901B0FB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>
                <a:effectLst/>
                <a:latin typeface="Arial" panose="020B0604020202020204" pitchFamily="34" charset="0"/>
              </a:rPr>
              <a:t>Export súboru vo formáte KML</a:t>
            </a:r>
            <a:br>
              <a:rPr lang="sk-SK" dirty="0">
                <a:effectLst/>
                <a:latin typeface="Arial" panose="020B0604020202020204" pitchFamily="34" charset="0"/>
              </a:rPr>
            </a:br>
            <a:endParaRPr lang="sk-SK" dirty="0"/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7BDC088F-D525-6D78-F4BB-EED0EAA655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732750"/>
            <a:ext cx="8819004" cy="38807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sk-SK" sz="28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• </a:t>
            </a:r>
            <a:r>
              <a:rPr lang="sk-SK" sz="28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Pridat</a:t>
            </a:r>
            <a:r>
              <a:rPr lang="sk-SK" sz="28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video z </a:t>
            </a:r>
            <a:r>
              <a:rPr lang="sk-SK" sz="28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google</a:t>
            </a:r>
            <a:r>
              <a:rPr lang="sk-SK" sz="28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k-SK" sz="28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earth</a:t>
            </a:r>
            <a:endParaRPr lang="sk-SK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49447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48D6CDD-25C9-C7D9-8217-1B903D186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Video z aplikácii</a:t>
            </a:r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10110883-A4B1-E33B-E8A7-9713D2FB90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k-SK" dirty="0" err="1"/>
              <a:t>Pridat</a:t>
            </a:r>
            <a:r>
              <a:rPr lang="sk-SK" dirty="0"/>
              <a:t> video z </a:t>
            </a:r>
            <a:r>
              <a:rPr lang="sk-SK" dirty="0" err="1"/>
              <a:t>aplikacii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15855620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E7A0427-3EF1-5F8B-2735-798D4C69A3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2343" y="0"/>
            <a:ext cx="8491833" cy="6858000"/>
          </a:xfrm>
        </p:spPr>
        <p:txBody>
          <a:bodyPr anchor="ctr">
            <a:noAutofit/>
          </a:bodyPr>
          <a:lstStyle/>
          <a:p>
            <a:pPr algn="ctr"/>
            <a:r>
              <a:rPr lang="sk-SK" sz="4800" dirty="0">
                <a:effectLst/>
                <a:latin typeface="Arial" panose="020B0604020202020204" pitchFamily="34" charset="0"/>
              </a:rPr>
              <a:t>Ďakujem za pozornosť!</a:t>
            </a:r>
            <a:endParaRPr lang="sk-SK" sz="4800" dirty="0"/>
          </a:p>
        </p:txBody>
      </p:sp>
    </p:spTree>
    <p:extLst>
      <p:ext uri="{BB962C8B-B14F-4D97-AF65-F5344CB8AC3E}">
        <p14:creationId xmlns:p14="http://schemas.microsoft.com/office/powerpoint/2010/main" val="42472865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1071283-7BD3-A9BD-DF2F-7AA61E36D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>
                <a:effectLst/>
                <a:latin typeface="Arial" panose="020B0604020202020204" pitchFamily="34" charset="0"/>
              </a:rPr>
              <a:t>Otázky oponenta</a:t>
            </a:r>
            <a:endParaRPr lang="sk-SK" dirty="0"/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FFC5C904-7B4C-0072-B714-293E8E03ED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sk-SK" sz="280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Otázka 1: </a:t>
            </a:r>
          </a:p>
          <a:p>
            <a:pPr marL="0" indent="0">
              <a:buNone/>
            </a:pPr>
            <a:endParaRPr lang="sk-SK" sz="28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indent="0">
              <a:buNone/>
            </a:pPr>
            <a:r>
              <a:rPr lang="sk-SK" sz="280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Zrealizujte záznam trasy pomocou vytvorenej aplikácie. Vizualizujte zozbierané dáta s využitím v práci spomínanej služby Google </a:t>
            </a:r>
            <a:r>
              <a:rPr lang="sk-SK" sz="2800" dirty="0" err="1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Earth</a:t>
            </a:r>
            <a:r>
              <a:rPr lang="sk-SK" sz="280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 </a:t>
            </a:r>
          </a:p>
          <a:p>
            <a:pPr marL="0" indent="0">
              <a:buNone/>
            </a:pPr>
            <a:r>
              <a:rPr lang="sk-SK" sz="280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Aké informácie možno zo zozbieraných dát zistiť?</a:t>
            </a:r>
          </a:p>
          <a:p>
            <a:pPr marL="0" indent="0">
              <a:buNone/>
            </a:pPr>
            <a:endParaRPr lang="sk-SK" dirty="0">
              <a:latin typeface="Arial" panose="020B0604020202020204" pitchFamily="34" charset="0"/>
            </a:endParaRPr>
          </a:p>
          <a:p>
            <a:pPr marL="0" indent="0">
              <a:buNone/>
            </a:pP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2203080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300E96E-DF14-1E46-B705-41B2B9D102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>
                <a:effectLst/>
                <a:latin typeface="Arial" panose="020B0604020202020204" pitchFamily="34" charset="0"/>
              </a:rPr>
              <a:t>Otázky oponenta</a:t>
            </a:r>
            <a:endParaRPr lang="sk-SK" dirty="0"/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E184F494-6F8E-BC09-7B24-36FC8890A9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sk-SK" sz="28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Otázka 2: </a:t>
            </a:r>
          </a:p>
          <a:p>
            <a:pPr marL="0" indent="0">
              <a:buNone/>
            </a:pPr>
            <a:endParaRPr lang="sk-SK" sz="2800" dirty="0"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sk-SK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Ktoré ďalšie dáta (iné ako </a:t>
            </a:r>
            <a:r>
              <a:rPr lang="sk-SK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geolokačné</a:t>
            </a:r>
            <a:r>
              <a:rPr lang="sk-SK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by malo zmysel v aplikácii vizualizovať?</a:t>
            </a:r>
          </a:p>
        </p:txBody>
      </p:sp>
    </p:spTree>
    <p:extLst>
      <p:ext uri="{BB962C8B-B14F-4D97-AF65-F5344CB8AC3E}">
        <p14:creationId xmlns:p14="http://schemas.microsoft.com/office/powerpoint/2010/main" val="21094694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89FC612-FA78-7934-F5C8-3D6DC3CF5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>
                <a:effectLst/>
                <a:latin typeface="Arial" panose="020B0604020202020204" pitchFamily="34" charset="0"/>
              </a:rPr>
              <a:t>Otázky oponenta</a:t>
            </a:r>
            <a:endParaRPr lang="sk-SK" dirty="0"/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24F3A538-AA9F-7CF4-4189-7C21748AB7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sk-SK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 priebehu obhajoby lepšie objasnite problém, ktorý ste riešili v súvislosti s meraním nadmorskej výšky pomocou lokalizačného senzora.</a:t>
            </a:r>
          </a:p>
        </p:txBody>
      </p:sp>
    </p:spTree>
    <p:extLst>
      <p:ext uri="{BB962C8B-B14F-4D97-AF65-F5344CB8AC3E}">
        <p14:creationId xmlns:p14="http://schemas.microsoft.com/office/powerpoint/2010/main" val="31176203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190DB7C-4232-EF63-3C13-F0F030F20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8016" y="0"/>
            <a:ext cx="8915399" cy="2262781"/>
          </a:xfrm>
        </p:spPr>
        <p:txBody>
          <a:bodyPr anchor="ctr">
            <a:normAutofit/>
          </a:bodyPr>
          <a:lstStyle/>
          <a:p>
            <a:pPr algn="ctr"/>
            <a:r>
              <a:rPr lang="sk-SK" sz="3600" dirty="0">
                <a:effectLst/>
                <a:latin typeface="Arial" panose="020B0604020202020204" pitchFamily="34" charset="0"/>
              </a:rPr>
              <a:t>Štruktúra bakalárskej práce</a:t>
            </a:r>
            <a:endParaRPr lang="sk-SK" sz="3600" dirty="0"/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00F4C84E-D0AF-DE40-35EA-32BCCE2FB3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79192" y="2027034"/>
            <a:ext cx="8915399" cy="4071762"/>
          </a:xfrm>
        </p:spPr>
        <p:txBody>
          <a:bodyPr>
            <a:noAutofit/>
          </a:bodyPr>
          <a:lstStyle/>
          <a:p>
            <a:pPr algn="l"/>
            <a:r>
              <a:rPr lang="sk-SK" sz="28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1. Analýza súčasného stavu</a:t>
            </a:r>
            <a:br>
              <a:rPr lang="sk-SK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sk-SK" sz="28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2. Cieľ práce</a:t>
            </a:r>
            <a:br>
              <a:rPr lang="sk-SK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sk-SK" sz="28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3. </a:t>
            </a:r>
            <a:r>
              <a:rPr lang="sk-SK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Senzory v mobilnom zariadení</a:t>
            </a:r>
            <a:br>
              <a:rPr lang="sk-SK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sk-SK" sz="28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4. Zbieranie dát zo senzorov a ich ukladanie do databázy</a:t>
            </a:r>
          </a:p>
          <a:p>
            <a:pPr algn="l"/>
            <a:r>
              <a:rPr lang="sk-SK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5. Zobrazenie dát z databázy</a:t>
            </a:r>
          </a:p>
          <a:p>
            <a:pPr algn="l"/>
            <a:r>
              <a:rPr lang="sk-SK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6. Export súboru vo formáte KML</a:t>
            </a:r>
          </a:p>
        </p:txBody>
      </p:sp>
    </p:spTree>
    <p:extLst>
      <p:ext uri="{BB962C8B-B14F-4D97-AF65-F5344CB8AC3E}">
        <p14:creationId xmlns:p14="http://schemas.microsoft.com/office/powerpoint/2010/main" val="14187583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190DB7C-4232-EF63-3C13-F0F030F20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41504" y="693180"/>
            <a:ext cx="7494320" cy="657447"/>
          </a:xfrm>
        </p:spPr>
        <p:txBody>
          <a:bodyPr/>
          <a:lstStyle/>
          <a:p>
            <a:pPr algn="l"/>
            <a:r>
              <a:rPr lang="sk-SK" sz="3600" dirty="0">
                <a:effectLst/>
                <a:latin typeface="Arial" panose="020B0604020202020204" pitchFamily="34" charset="0"/>
              </a:rPr>
              <a:t>Analýza súčasného stavu</a:t>
            </a:r>
            <a:endParaRPr lang="sk-SK" sz="3600" dirty="0"/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00F4C84E-D0AF-DE40-35EA-32BCCE2FB3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41504" y="1622220"/>
            <a:ext cx="7766936" cy="3885153"/>
          </a:xfrm>
        </p:spPr>
        <p:txBody>
          <a:bodyPr>
            <a:normAutofit/>
          </a:bodyPr>
          <a:lstStyle/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sk-SK" sz="280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Vyber vývojového prostredia</a:t>
            </a: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sk-SK" sz="280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Vyber programovacieho jazyka</a:t>
            </a: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sk-SK" sz="2800" dirty="0">
                <a:solidFill>
                  <a:schemeClr val="tx1"/>
                </a:solidFill>
                <a:latin typeface="Arial" panose="020B0604020202020204" pitchFamily="34" charset="0"/>
              </a:rPr>
              <a:t>Podobne aplikácie</a:t>
            </a:r>
            <a:endParaRPr lang="sk-SK" sz="2800" dirty="0"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algn="l"/>
            <a:endParaRPr lang="sk-SK" sz="2800" dirty="0">
              <a:effectLst/>
              <a:latin typeface="Arial" panose="020B0604020202020204" pitchFamily="34" charset="0"/>
            </a:endParaRPr>
          </a:p>
        </p:txBody>
      </p:sp>
      <p:pic>
        <p:nvPicPr>
          <p:cNvPr id="5" name="Obrázok 4">
            <a:extLst>
              <a:ext uri="{FF2B5EF4-FFF2-40B4-BE49-F238E27FC236}">
                <a16:creationId xmlns:a16="http://schemas.microsoft.com/office/drawing/2014/main" id="{0DC1CA78-5E9B-7B5E-D843-C08DB9ADDE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0732" y="1350627"/>
            <a:ext cx="1748089" cy="2247543"/>
          </a:xfrm>
          <a:prstGeom prst="rect">
            <a:avLst/>
          </a:prstGeom>
        </p:spPr>
      </p:pic>
      <p:pic>
        <p:nvPicPr>
          <p:cNvPr id="7" name="Obrázok 6">
            <a:extLst>
              <a:ext uri="{FF2B5EF4-FFF2-40B4-BE49-F238E27FC236}">
                <a16:creationId xmlns:a16="http://schemas.microsoft.com/office/drawing/2014/main" id="{A1454F90-5056-96D9-4D7F-1FF2DE3BE4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6224113" y="2998815"/>
            <a:ext cx="2115066" cy="3814349"/>
          </a:xfrm>
          <a:prstGeom prst="rect">
            <a:avLst/>
          </a:prstGeom>
        </p:spPr>
      </p:pic>
      <p:pic>
        <p:nvPicPr>
          <p:cNvPr id="9" name="Obrázok 8">
            <a:extLst>
              <a:ext uri="{FF2B5EF4-FFF2-40B4-BE49-F238E27FC236}">
                <a16:creationId xmlns:a16="http://schemas.microsoft.com/office/drawing/2014/main" id="{6E2549A8-3161-B7B5-0B69-2C0209EFB8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1505" y="3840823"/>
            <a:ext cx="3623003" cy="2122700"/>
          </a:xfrm>
          <a:prstGeom prst="rect">
            <a:avLst/>
          </a:prstGeom>
        </p:spPr>
      </p:pic>
      <p:sp>
        <p:nvSpPr>
          <p:cNvPr id="10" name="BlokTextu 9">
            <a:extLst>
              <a:ext uri="{FF2B5EF4-FFF2-40B4-BE49-F238E27FC236}">
                <a16:creationId xmlns:a16="http://schemas.microsoft.com/office/drawing/2014/main" id="{B8AD6D67-410A-6F61-C88D-60FDAF5A4DC2}"/>
              </a:ext>
            </a:extLst>
          </p:cNvPr>
          <p:cNvSpPr txBox="1"/>
          <p:nvPr/>
        </p:nvSpPr>
        <p:spPr>
          <a:xfrm>
            <a:off x="1041504" y="6005360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dirty="0" err="1"/>
              <a:t>SkyDemon</a:t>
            </a:r>
            <a:endParaRPr lang="sk-SK" dirty="0"/>
          </a:p>
        </p:txBody>
      </p:sp>
      <p:sp>
        <p:nvSpPr>
          <p:cNvPr id="11" name="BlokTextu 10">
            <a:extLst>
              <a:ext uri="{FF2B5EF4-FFF2-40B4-BE49-F238E27FC236}">
                <a16:creationId xmlns:a16="http://schemas.microsoft.com/office/drawing/2014/main" id="{A4016D66-A072-929B-EEA1-B6CF9FA84F31}"/>
              </a:ext>
            </a:extLst>
          </p:cNvPr>
          <p:cNvSpPr txBox="1"/>
          <p:nvPr/>
        </p:nvSpPr>
        <p:spPr>
          <a:xfrm>
            <a:off x="5368955" y="5995922"/>
            <a:ext cx="2596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sz="1800" b="0" i="0" u="none" strike="noStrike" baseline="0" dirty="0" err="1">
                <a:solidFill>
                  <a:srgbClr val="000000"/>
                </a:solidFill>
              </a:rPr>
              <a:t>Hiking</a:t>
            </a:r>
            <a:r>
              <a:rPr lang="sk-SK" sz="1800" b="0" i="0" u="none" strike="noStrike" baseline="0" dirty="0">
                <a:solidFill>
                  <a:srgbClr val="000000"/>
                </a:solidFill>
              </a:rPr>
              <a:t> Project 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32669938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D2389B0-EC31-C416-1B43-6E6042489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>
                <a:effectLst/>
                <a:latin typeface="Arial" panose="020B0604020202020204" pitchFamily="34" charset="0"/>
              </a:rPr>
              <a:t>Cieľ práce</a:t>
            </a:r>
            <a:endParaRPr lang="sk-SK" dirty="0"/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3A275C83-F4EA-2B15-A04E-07372F329B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930400"/>
            <a:ext cx="8596668" cy="3880773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sk-SK" sz="28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• Cieľom práce bolo zaznamenávanie prejdených trás na turistike, počas cestovania a lietania lietadlom.</a:t>
            </a:r>
            <a:br>
              <a:rPr lang="sk-SK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sk-SK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sk-SK" sz="28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Cieľ práce boli rozdelené na čiastkové ciele:</a:t>
            </a:r>
            <a:endParaRPr lang="sk-SK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sk-SK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zaznamenávať údaje z mobilného zariadenia (gyroskop, GPS atď.),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sk-SK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ukladať údaje do databázy,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sk-SK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vizualizovať aktuálnu polohu a smer pohybu,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l-PL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zobraziť ukážku prejdenej trasy na mape,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sk-SK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naprogramovať vygenerovanie súboru pre vizualizáciu prejdenej trasy na rôznych systémoch</a:t>
            </a:r>
          </a:p>
        </p:txBody>
      </p:sp>
    </p:spTree>
    <p:extLst>
      <p:ext uri="{BB962C8B-B14F-4D97-AF65-F5344CB8AC3E}">
        <p14:creationId xmlns:p14="http://schemas.microsoft.com/office/powerpoint/2010/main" val="41869967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DCB71CE-B8C6-F6F3-159D-2C392E4DC0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sz="3600" dirty="0">
                <a:latin typeface="Arial" panose="020B0604020202020204" pitchFamily="34" charset="0"/>
              </a:rPr>
              <a:t>Senzory v mobilnom zariadení</a:t>
            </a:r>
            <a:endParaRPr lang="sk-SK" dirty="0"/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3462DA02-754F-BF20-A1FF-0EDDAECEE1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270000"/>
            <a:ext cx="8596668" cy="3880773"/>
          </a:xfrm>
        </p:spPr>
        <p:txBody>
          <a:bodyPr/>
          <a:lstStyle/>
          <a:p>
            <a:pPr marL="0" indent="0">
              <a:buNone/>
            </a:pPr>
            <a:r>
              <a:rPr lang="sk-SK" dirty="0">
                <a:solidFill>
                  <a:schemeClr val="tx1"/>
                </a:solidFill>
              </a:rPr>
              <a:t>Typy senzorov v mobilnom zariadení ,ktoré používame:</a:t>
            </a:r>
          </a:p>
          <a:p>
            <a:pPr marL="0" indent="0">
              <a:buNone/>
            </a:pPr>
            <a:r>
              <a:rPr lang="sk-SK" dirty="0">
                <a:solidFill>
                  <a:schemeClr val="tx1"/>
                </a:solidFill>
              </a:rPr>
              <a:t>▪ </a:t>
            </a:r>
            <a:r>
              <a:rPr lang="sk-SK" dirty="0" err="1">
                <a:solidFill>
                  <a:schemeClr val="tx1"/>
                </a:solidFill>
              </a:rPr>
              <a:t>Sensor.TYPE_ACCELEROMETER</a:t>
            </a:r>
            <a:r>
              <a:rPr lang="sk-SK" dirty="0">
                <a:solidFill>
                  <a:schemeClr val="tx1"/>
                </a:solidFill>
              </a:rPr>
              <a:t>,</a:t>
            </a:r>
          </a:p>
          <a:p>
            <a:pPr marL="0" indent="0">
              <a:buNone/>
            </a:pPr>
            <a:r>
              <a:rPr lang="sk-SK" dirty="0">
                <a:solidFill>
                  <a:schemeClr val="tx1"/>
                </a:solidFill>
              </a:rPr>
              <a:t>▪ </a:t>
            </a:r>
            <a:r>
              <a:rPr lang="sk-SK" dirty="0" err="1">
                <a:solidFill>
                  <a:schemeClr val="tx1"/>
                </a:solidFill>
              </a:rPr>
              <a:t>Sensor.TYPE_LINEAR_ACCELERATION</a:t>
            </a:r>
            <a:r>
              <a:rPr lang="sk-SK" dirty="0">
                <a:solidFill>
                  <a:schemeClr val="tx1"/>
                </a:solidFill>
              </a:rPr>
              <a:t>,</a:t>
            </a:r>
          </a:p>
          <a:p>
            <a:pPr marL="0" indent="0">
              <a:buNone/>
            </a:pPr>
            <a:r>
              <a:rPr lang="sk-SK" dirty="0">
                <a:solidFill>
                  <a:schemeClr val="tx1"/>
                </a:solidFill>
              </a:rPr>
              <a:t>▪ </a:t>
            </a:r>
            <a:r>
              <a:rPr lang="sk-SK" dirty="0" err="1">
                <a:solidFill>
                  <a:schemeClr val="tx1"/>
                </a:solidFill>
              </a:rPr>
              <a:t>Sensor.TYPE_GRAVITY</a:t>
            </a:r>
            <a:r>
              <a:rPr lang="sk-SK" dirty="0">
                <a:solidFill>
                  <a:schemeClr val="tx1"/>
                </a:solidFill>
              </a:rPr>
              <a:t>,</a:t>
            </a:r>
          </a:p>
          <a:p>
            <a:pPr marL="0" indent="0">
              <a:buNone/>
            </a:pPr>
            <a:r>
              <a:rPr lang="sk-SK" dirty="0">
                <a:solidFill>
                  <a:schemeClr val="tx1"/>
                </a:solidFill>
              </a:rPr>
              <a:t>▪ </a:t>
            </a:r>
            <a:r>
              <a:rPr lang="sk-SK" dirty="0" err="1">
                <a:solidFill>
                  <a:schemeClr val="tx1"/>
                </a:solidFill>
              </a:rPr>
              <a:t>Sensor.TYPE_GYROSCOPE</a:t>
            </a:r>
            <a:r>
              <a:rPr lang="sk-SK" dirty="0">
                <a:solidFill>
                  <a:schemeClr val="tx1"/>
                </a:solidFill>
              </a:rPr>
              <a:t>,</a:t>
            </a:r>
          </a:p>
          <a:p>
            <a:pPr marL="0" indent="0">
              <a:buNone/>
            </a:pPr>
            <a:r>
              <a:rPr lang="sk-SK" dirty="0">
                <a:solidFill>
                  <a:schemeClr val="tx1"/>
                </a:solidFill>
              </a:rPr>
              <a:t>▪ </a:t>
            </a:r>
            <a:r>
              <a:rPr lang="sk-SK" dirty="0" err="1">
                <a:solidFill>
                  <a:schemeClr val="tx1"/>
                </a:solidFill>
              </a:rPr>
              <a:t>Sensor.TYPE_ORIENTATION</a:t>
            </a:r>
            <a:r>
              <a:rPr lang="sk-SK" dirty="0">
                <a:solidFill>
                  <a:schemeClr val="tx1"/>
                </a:solidFill>
              </a:rPr>
              <a:t>,</a:t>
            </a:r>
          </a:p>
          <a:p>
            <a:pPr marL="0" indent="0">
              <a:buNone/>
            </a:pPr>
            <a:r>
              <a:rPr lang="sk-SK" dirty="0">
                <a:solidFill>
                  <a:schemeClr val="tx1"/>
                </a:solidFill>
              </a:rPr>
              <a:t>▪ </a:t>
            </a:r>
            <a:r>
              <a:rPr lang="sk-SK" dirty="0" err="1">
                <a:solidFill>
                  <a:schemeClr val="tx1"/>
                </a:solidFill>
              </a:rPr>
              <a:t>Sensor.TYPE_ROTATION_VECTOR</a:t>
            </a:r>
            <a:r>
              <a:rPr lang="sk-SK" dirty="0">
                <a:solidFill>
                  <a:schemeClr val="tx1"/>
                </a:solidFill>
              </a:rPr>
              <a:t>,</a:t>
            </a:r>
          </a:p>
          <a:p>
            <a:pPr marL="0" indent="0">
              <a:buNone/>
            </a:pPr>
            <a:r>
              <a:rPr lang="sk-SK" dirty="0">
                <a:solidFill>
                  <a:schemeClr val="tx1"/>
                </a:solidFill>
              </a:rPr>
              <a:t>▪ </a:t>
            </a:r>
            <a:r>
              <a:rPr lang="sk-SK" dirty="0" err="1">
                <a:solidFill>
                  <a:schemeClr val="tx1"/>
                </a:solidFill>
              </a:rPr>
              <a:t>Latitude</a:t>
            </a:r>
            <a:r>
              <a:rPr lang="sk-SK" dirty="0">
                <a:solidFill>
                  <a:schemeClr val="tx1"/>
                </a:solidFill>
              </a:rPr>
              <a:t>, </a:t>
            </a:r>
            <a:r>
              <a:rPr lang="sk-SK" dirty="0" err="1">
                <a:solidFill>
                  <a:schemeClr val="tx1"/>
                </a:solidFill>
              </a:rPr>
              <a:t>Longtitude</a:t>
            </a:r>
            <a:r>
              <a:rPr lang="sk-SK" dirty="0">
                <a:solidFill>
                  <a:schemeClr val="tx1"/>
                </a:solidFill>
              </a:rPr>
              <a:t>, </a:t>
            </a:r>
            <a:r>
              <a:rPr lang="sk-SK" dirty="0" err="1">
                <a:solidFill>
                  <a:schemeClr val="tx1"/>
                </a:solidFill>
              </a:rPr>
              <a:t>Altitude</a:t>
            </a:r>
            <a:r>
              <a:rPr lang="sk-SK" dirty="0">
                <a:solidFill>
                  <a:schemeClr val="tx1"/>
                </a:solidFill>
              </a:rPr>
              <a:t>.</a:t>
            </a:r>
          </a:p>
        </p:txBody>
      </p:sp>
      <p:pic>
        <p:nvPicPr>
          <p:cNvPr id="7" name="Obrázok 6">
            <a:extLst>
              <a:ext uri="{FF2B5EF4-FFF2-40B4-BE49-F238E27FC236}">
                <a16:creationId xmlns:a16="http://schemas.microsoft.com/office/drawing/2014/main" id="{7835B673-FEF1-CD11-6E62-CA1282CDA6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1733" y="1707227"/>
            <a:ext cx="3099929" cy="2751187"/>
          </a:xfrm>
          <a:prstGeom prst="rect">
            <a:avLst/>
          </a:prstGeom>
        </p:spPr>
      </p:pic>
      <p:pic>
        <p:nvPicPr>
          <p:cNvPr id="9" name="Obrázok 8">
            <a:extLst>
              <a:ext uri="{FF2B5EF4-FFF2-40B4-BE49-F238E27FC236}">
                <a16:creationId xmlns:a16="http://schemas.microsoft.com/office/drawing/2014/main" id="{6C2A5E57-A298-1803-D1BB-BFF4D3BA1E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1733" y="4651867"/>
            <a:ext cx="3099929" cy="1690172"/>
          </a:xfrm>
          <a:prstGeom prst="rect">
            <a:avLst/>
          </a:prstGeom>
        </p:spPr>
      </p:pic>
      <p:pic>
        <p:nvPicPr>
          <p:cNvPr id="11" name="Obrázok 10">
            <a:extLst>
              <a:ext uri="{FF2B5EF4-FFF2-40B4-BE49-F238E27FC236}">
                <a16:creationId xmlns:a16="http://schemas.microsoft.com/office/drawing/2014/main" id="{CDF665EB-60FB-FFC0-5CD3-8D6AA055CB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334" y="4645414"/>
            <a:ext cx="3401350" cy="1691499"/>
          </a:xfrm>
          <a:prstGeom prst="rect">
            <a:avLst/>
          </a:prstGeom>
        </p:spPr>
      </p:pic>
      <p:sp>
        <p:nvSpPr>
          <p:cNvPr id="12" name="BlokTextu 11">
            <a:extLst>
              <a:ext uri="{FF2B5EF4-FFF2-40B4-BE49-F238E27FC236}">
                <a16:creationId xmlns:a16="http://schemas.microsoft.com/office/drawing/2014/main" id="{D9D9F674-B255-5169-244A-171D203C753E}"/>
              </a:ext>
            </a:extLst>
          </p:cNvPr>
          <p:cNvSpPr txBox="1"/>
          <p:nvPr/>
        </p:nvSpPr>
        <p:spPr>
          <a:xfrm>
            <a:off x="5691733" y="6350826"/>
            <a:ext cx="3099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dirty="0" err="1"/>
              <a:t>Accelerometer</a:t>
            </a:r>
            <a:endParaRPr lang="sk-SK" dirty="0"/>
          </a:p>
        </p:txBody>
      </p:sp>
      <p:sp>
        <p:nvSpPr>
          <p:cNvPr id="13" name="BlokTextu 12">
            <a:extLst>
              <a:ext uri="{FF2B5EF4-FFF2-40B4-BE49-F238E27FC236}">
                <a16:creationId xmlns:a16="http://schemas.microsoft.com/office/drawing/2014/main" id="{396B39F2-6B6F-31BF-9C13-355A007B4354}"/>
              </a:ext>
            </a:extLst>
          </p:cNvPr>
          <p:cNvSpPr txBox="1"/>
          <p:nvPr/>
        </p:nvSpPr>
        <p:spPr>
          <a:xfrm>
            <a:off x="677334" y="6359215"/>
            <a:ext cx="3401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dirty="0"/>
              <a:t>Gyroskop</a:t>
            </a:r>
          </a:p>
        </p:txBody>
      </p:sp>
    </p:spTree>
    <p:extLst>
      <p:ext uri="{BB962C8B-B14F-4D97-AF65-F5344CB8AC3E}">
        <p14:creationId xmlns:p14="http://schemas.microsoft.com/office/powerpoint/2010/main" val="19667459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9A6E59B-7B09-8D2D-83B3-450A0550AC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4842622" cy="1320800"/>
          </a:xfrm>
        </p:spPr>
        <p:txBody>
          <a:bodyPr>
            <a:normAutofit fontScale="90000"/>
          </a:bodyPr>
          <a:lstStyle/>
          <a:p>
            <a:r>
              <a:rPr lang="sk-SK" sz="3600" dirty="0">
                <a:effectLst/>
                <a:latin typeface="Arial" panose="020B0604020202020204" pitchFamily="34" charset="0"/>
              </a:rPr>
              <a:t>Zbieranie dát zo senzorov a ich ukladanie do databázy</a:t>
            </a:r>
            <a:br>
              <a:rPr lang="sk-SK" sz="3600" dirty="0">
                <a:effectLst/>
                <a:latin typeface="Arial" panose="020B0604020202020204" pitchFamily="34" charset="0"/>
              </a:rPr>
            </a:br>
            <a:endParaRPr lang="sk-SK" dirty="0"/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3CA8A20C-8F4B-16DF-30E0-58DCB825BF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348917"/>
            <a:ext cx="4918123" cy="30763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sk-SK" sz="28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• údaje zo senzorov</a:t>
            </a:r>
            <a:br>
              <a:rPr lang="sk-SK" sz="28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sk-SK" sz="28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• vytvoriť databázu</a:t>
            </a:r>
            <a:br>
              <a:rPr lang="sk-SK" sz="28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sk-SK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Obrázok 4">
            <a:extLst>
              <a:ext uri="{FF2B5EF4-FFF2-40B4-BE49-F238E27FC236}">
                <a16:creationId xmlns:a16="http://schemas.microsoft.com/office/drawing/2014/main" id="{7F714BA3-FC34-097A-C7B0-337F0B4640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9955" y="609599"/>
            <a:ext cx="3414319" cy="5950591"/>
          </a:xfrm>
          <a:prstGeom prst="rect">
            <a:avLst/>
          </a:prstGeom>
        </p:spPr>
      </p:pic>
      <p:pic>
        <p:nvPicPr>
          <p:cNvPr id="6" name="Obrázok 5">
            <a:extLst>
              <a:ext uri="{FF2B5EF4-FFF2-40B4-BE49-F238E27FC236}">
                <a16:creationId xmlns:a16="http://schemas.microsoft.com/office/drawing/2014/main" id="{AC8B93C3-D1C5-D587-69C7-CA8E1DE1F6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759735" y="2346598"/>
            <a:ext cx="2981419" cy="5146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5468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FF9C450-8A84-DABB-0BE6-10932398B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sz="3600" dirty="0"/>
              <a:t>Zobrazenie dát z databázy</a:t>
            </a:r>
            <a:br>
              <a:rPr lang="sk-SK" sz="3600" dirty="0"/>
            </a:br>
            <a:endParaRPr lang="sk-SK" dirty="0"/>
          </a:p>
        </p:txBody>
      </p:sp>
      <p:pic>
        <p:nvPicPr>
          <p:cNvPr id="7" name="Zástupný objekt pre obsah 6">
            <a:extLst>
              <a:ext uri="{FF2B5EF4-FFF2-40B4-BE49-F238E27FC236}">
                <a16:creationId xmlns:a16="http://schemas.microsoft.com/office/drawing/2014/main" id="{51FC5EBD-60E9-EA16-2AC9-46D6B8D115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84014" y="1269999"/>
            <a:ext cx="2321280" cy="4107343"/>
          </a:xfrm>
        </p:spPr>
      </p:pic>
      <p:pic>
        <p:nvPicPr>
          <p:cNvPr id="4" name="Obrázok 3">
            <a:extLst>
              <a:ext uri="{FF2B5EF4-FFF2-40B4-BE49-F238E27FC236}">
                <a16:creationId xmlns:a16="http://schemas.microsoft.com/office/drawing/2014/main" id="{BB9DB515-264D-4735-A7BF-12D1C91EED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2546" y="1269998"/>
            <a:ext cx="2307785" cy="4107343"/>
          </a:xfrm>
          <a:prstGeom prst="rect">
            <a:avLst/>
          </a:prstGeom>
        </p:spPr>
      </p:pic>
      <p:pic>
        <p:nvPicPr>
          <p:cNvPr id="6" name="Obrázok 5">
            <a:extLst>
              <a:ext uri="{FF2B5EF4-FFF2-40B4-BE49-F238E27FC236}">
                <a16:creationId xmlns:a16="http://schemas.microsoft.com/office/drawing/2014/main" id="{299C76AC-6AD7-C95A-120D-5E08B3B6F3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4014" y="5481529"/>
            <a:ext cx="5176317" cy="1316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3026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75DC355-B116-080B-D5D4-4D1BAD13E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Problém s nadmorskou výškou</a:t>
            </a:r>
          </a:p>
        </p:txBody>
      </p:sp>
      <p:pic>
        <p:nvPicPr>
          <p:cNvPr id="13" name="Obrázok 12">
            <a:extLst>
              <a:ext uri="{FF2B5EF4-FFF2-40B4-BE49-F238E27FC236}">
                <a16:creationId xmlns:a16="http://schemas.microsoft.com/office/drawing/2014/main" id="{FB297DEE-E1C5-6083-DEDC-A5653DEFF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778000"/>
            <a:ext cx="8906290" cy="3657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6273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765161E-7092-C5F0-4113-8C07FBA51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Výsledok opravnej nadmorskej výšky</a:t>
            </a:r>
          </a:p>
        </p:txBody>
      </p:sp>
      <p:pic>
        <p:nvPicPr>
          <p:cNvPr id="5" name="Zástupný objekt pre obsah 4">
            <a:extLst>
              <a:ext uri="{FF2B5EF4-FFF2-40B4-BE49-F238E27FC236}">
                <a16:creationId xmlns:a16="http://schemas.microsoft.com/office/drawing/2014/main" id="{FDE9A71D-86E0-F79D-AFE8-CC1212D2F0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7361" y="3815050"/>
            <a:ext cx="6578284" cy="2801862"/>
          </a:xfrm>
        </p:spPr>
      </p:pic>
      <p:pic>
        <p:nvPicPr>
          <p:cNvPr id="7" name="Obrázok 6">
            <a:extLst>
              <a:ext uri="{FF2B5EF4-FFF2-40B4-BE49-F238E27FC236}">
                <a16:creationId xmlns:a16="http://schemas.microsoft.com/office/drawing/2014/main" id="{F6A01F9A-835D-5460-7B13-28C45317C9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361" y="1685681"/>
            <a:ext cx="6578284" cy="2026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752583"/>
      </p:ext>
    </p:extLst>
  </p:cSld>
  <p:clrMapOvr>
    <a:masterClrMapping/>
  </p:clrMapOvr>
</p:sld>
</file>

<file path=ppt/theme/theme1.xml><?xml version="1.0" encoding="utf-8"?>
<a:theme xmlns:a="http://schemas.openxmlformats.org/drawingml/2006/main" name="Fazeta">
  <a:themeElements>
    <a:clrScheme name="Fazeta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zeta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zeta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643</TotalTime>
  <Words>369</Words>
  <Application>Microsoft Office PowerPoint</Application>
  <PresentationFormat>Širokouhlá</PresentationFormat>
  <Paragraphs>56</Paragraphs>
  <Slides>15</Slides>
  <Notes>0</Notes>
  <HiddenSlides>0</HiddenSlides>
  <MMClips>0</MMClips>
  <ScaleCrop>false</ScaleCrop>
  <HeadingPairs>
    <vt:vector size="6" baseType="variant">
      <vt:variant>
        <vt:lpstr>Použité písma</vt:lpstr>
      </vt:variant>
      <vt:variant>
        <vt:i4>4</vt:i4>
      </vt:variant>
      <vt:variant>
        <vt:lpstr>Motív</vt:lpstr>
      </vt:variant>
      <vt:variant>
        <vt:i4>1</vt:i4>
      </vt:variant>
      <vt:variant>
        <vt:lpstr>Nadpisy snímok</vt:lpstr>
      </vt:variant>
      <vt:variant>
        <vt:i4>15</vt:i4>
      </vt:variant>
    </vt:vector>
  </HeadingPairs>
  <TitlesOfParts>
    <vt:vector size="20" baseType="lpstr">
      <vt:lpstr>Arial</vt:lpstr>
      <vt:lpstr>Trebuchet MS</vt:lpstr>
      <vt:lpstr>Wingdings</vt:lpstr>
      <vt:lpstr>Wingdings 3</vt:lpstr>
      <vt:lpstr>Fazeta</vt:lpstr>
      <vt:lpstr>Vizualizácia dát získaných zo senzorov mobilného zariadenia</vt:lpstr>
      <vt:lpstr>Štruktúra bakalárskej práce</vt:lpstr>
      <vt:lpstr>Analýza súčasného stavu</vt:lpstr>
      <vt:lpstr>Cieľ práce</vt:lpstr>
      <vt:lpstr>Senzory v mobilnom zariadení</vt:lpstr>
      <vt:lpstr>Zbieranie dát zo senzorov a ich ukladanie do databázy </vt:lpstr>
      <vt:lpstr>Zobrazenie dát z databázy </vt:lpstr>
      <vt:lpstr>Problém s nadmorskou výškou</vt:lpstr>
      <vt:lpstr>Výsledok opravnej nadmorskej výšky</vt:lpstr>
      <vt:lpstr>Export súboru vo formáte KML </vt:lpstr>
      <vt:lpstr>Video z aplikácii</vt:lpstr>
      <vt:lpstr>Ďakujem za pozornosť!</vt:lpstr>
      <vt:lpstr>Otázky oponenta</vt:lpstr>
      <vt:lpstr>Otázky oponenta</vt:lpstr>
      <vt:lpstr>Otázky oponenta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Vizualizácia dát získaných zo senzorov mobilného zariadenia</dc:title>
  <dc:creator>Martin Vrtak</dc:creator>
  <cp:lastModifiedBy>Martin Vrtak</cp:lastModifiedBy>
  <cp:revision>17</cp:revision>
  <dcterms:created xsi:type="dcterms:W3CDTF">2023-05-19T15:44:54Z</dcterms:created>
  <dcterms:modified xsi:type="dcterms:W3CDTF">2023-05-28T14:50:40Z</dcterms:modified>
</cp:coreProperties>
</file>